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2"/>
  </p:notesMasterIdLst>
  <p:sldIdLst>
    <p:sldId id="333" r:id="rId2"/>
    <p:sldId id="405" r:id="rId3"/>
    <p:sldId id="395" r:id="rId4"/>
    <p:sldId id="396" r:id="rId5"/>
    <p:sldId id="387" r:id="rId6"/>
    <p:sldId id="413" r:id="rId7"/>
    <p:sldId id="390" r:id="rId8"/>
    <p:sldId id="369" r:id="rId9"/>
    <p:sldId id="404" r:id="rId10"/>
    <p:sldId id="392" r:id="rId11"/>
    <p:sldId id="366" r:id="rId12"/>
    <p:sldId id="37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03" r:id="rId21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C500"/>
    <a:srgbClr val="5AA6A2"/>
    <a:srgbClr val="A5501B"/>
    <a:srgbClr val="DAE8B6"/>
    <a:srgbClr val="FF99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1041" autoAdjust="0"/>
  </p:normalViewPr>
  <p:slideViewPr>
    <p:cSldViewPr snapToGrid="0">
      <p:cViewPr varScale="1">
        <p:scale>
          <a:sx n="68" d="100"/>
          <a:sy n="68" d="100"/>
        </p:scale>
        <p:origin x="65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2#1" loCatId="hierarchy" qsTypeId="urn:microsoft.com/office/officeart/2005/8/quickstyle/simple5#1" qsCatId="simple" csTypeId="urn:microsoft.com/office/officeart/2005/8/colors/colorful3#1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>
        <a:xfrm>
          <a:off x="3630" y="1599429"/>
          <a:ext cx="4699874" cy="108581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A15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0074"/>
            </a:gs>
            <a:gs pos="100000">
              <a:srgbClr val="EA15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Обязательные экзамены</a:t>
          </a:r>
          <a:endParaRPr lang="ru-RU" b="1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>
        <a:xfrm>
          <a:off x="5572155" y="975086"/>
          <a:ext cx="2873429" cy="108581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Русский язык</a:t>
          </a:r>
          <a:endParaRPr lang="ru-RU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>
        <a:xfrm rot="19457599">
          <a:off x="4602957" y="1807356"/>
          <a:ext cx="1069745" cy="45615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69745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>
        <a:xfrm>
          <a:off x="5575786" y="2134930"/>
          <a:ext cx="2873429" cy="108581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Математика </a:t>
          </a:r>
          <a:endParaRPr lang="ru-RU" b="1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61F57C67-73AE-4FC9-A243-3D5F121303D5}" type="parTrans" cxnId="{25A8756F-92DB-49C5-9B4A-BB7CBD8D0917}">
      <dgm:prSet/>
      <dgm:spPr>
        <a:xfrm rot="1892768">
          <a:off x="4627875" y="2387278"/>
          <a:ext cx="1023540" cy="45615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23540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25E5AEEE-7E8A-4E05-8824-85D065329EAA}" type="pres">
      <dgm:prSet presAssocID="{90005E63-0D64-46AE-848E-97AB9E1667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4F867-2BF1-4396-8EB3-EF6CF12BF4B8}" type="pres">
      <dgm:prSet presAssocID="{E1F25CB5-9355-4844-AF14-38B6246F05E1}" presName="root1" presStyleCnt="0"/>
      <dgm:spPr/>
      <dgm:t>
        <a:bodyPr/>
        <a:lstStyle/>
        <a:p>
          <a:endParaRPr lang="ru-RU"/>
        </a:p>
      </dgm:t>
    </dgm:pt>
    <dgm:pt modelId="{908029E4-880D-4F10-BCE2-219930A644EF}" type="pres">
      <dgm:prSet presAssocID="{E1F25CB5-9355-4844-AF14-38B6246F05E1}" presName="LevelOneTextNode" presStyleLbl="node0" presStyleIdx="0" presStyleCnt="1" custScaleX="157695" custScaleY="31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D5CE7-C9DD-4D1E-BB04-422CDEC56B9E}" type="pres">
      <dgm:prSet presAssocID="{E1F25CB5-9355-4844-AF14-38B6246F05E1}" presName="level2hierChild" presStyleCnt="0"/>
      <dgm:spPr/>
      <dgm:t>
        <a:bodyPr/>
        <a:lstStyle/>
        <a:p>
          <a:endParaRPr lang="ru-RU"/>
        </a:p>
      </dgm:t>
    </dgm:pt>
    <dgm:pt modelId="{0884195C-7C18-403E-8280-7A292D319737}" type="pres">
      <dgm:prSet presAssocID="{082AFB0E-F1F1-4D1D-B565-8787D940D3B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066A45F-1F67-4C97-AD8A-22F2F5448E7A}" type="pres">
      <dgm:prSet presAssocID="{082AFB0E-F1F1-4D1D-B565-8787D940D3B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704E23D-E155-44C3-A28A-E878096F097E}" type="pres">
      <dgm:prSet presAssocID="{8F55C34A-DBAF-446D-BE85-9DCB4D8B87AE}" presName="root2" presStyleCnt="0"/>
      <dgm:spPr/>
      <dgm:t>
        <a:bodyPr/>
        <a:lstStyle/>
        <a:p>
          <a:endParaRPr lang="ru-RU"/>
        </a:p>
      </dgm:t>
    </dgm:pt>
    <dgm:pt modelId="{8A13A7E1-6370-427C-9EAF-52DA402B7184}" type="pres">
      <dgm:prSet presAssocID="{8F55C34A-DBAF-446D-BE85-9DCB4D8B87AE}" presName="LevelTwoTextNode" presStyleLbl="node2" presStyleIdx="0" presStyleCnt="2" custScaleX="123183" custScaleY="89761" custLinFactNeighborX="1065" custLinFactNeighborY="404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F3BB5-3F52-4818-94E3-845C33D734CD}" type="pres">
      <dgm:prSet presAssocID="{8F55C34A-DBAF-446D-BE85-9DCB4D8B87AE}" presName="level3hierChild" presStyleCnt="0"/>
      <dgm:spPr/>
      <dgm:t>
        <a:bodyPr/>
        <a:lstStyle/>
        <a:p>
          <a:endParaRPr lang="ru-RU"/>
        </a:p>
      </dgm:t>
    </dgm:pt>
    <dgm:pt modelId="{8891F35F-2BA5-4BF2-9640-E99C8C970AC3}" type="pres">
      <dgm:prSet presAssocID="{61F57C67-73AE-4FC9-A243-3D5F121303D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D5F9D07-69EE-47BB-8988-6B3EA4A05963}" type="pres">
      <dgm:prSet presAssocID="{61F57C67-73AE-4FC9-A243-3D5F121303D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3BBFEAB-A97D-4452-86C5-14817C83FEE4}" type="pres">
      <dgm:prSet presAssocID="{8946BCD7-8BD6-4AAA-B77F-CE5915B70F2D}" presName="root2" presStyleCnt="0"/>
      <dgm:spPr/>
      <dgm:t>
        <a:bodyPr/>
        <a:lstStyle/>
        <a:p>
          <a:endParaRPr lang="ru-RU"/>
        </a:p>
      </dgm:t>
    </dgm:pt>
    <dgm:pt modelId="{2B754F8A-B7CF-48AC-A4E9-416F36613CE4}" type="pres">
      <dgm:prSet presAssocID="{8946BCD7-8BD6-4AAA-B77F-CE5915B70F2D}" presName="LevelTwoTextNode" presStyleLbl="node2" presStyleIdx="1" presStyleCnt="2" custScaleX="124427" custScaleY="80888" custLinFactNeighborX="36" custLinFactNeighborY="27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7F489-E8AE-4876-B792-39D5E8886B7E}" type="pres">
      <dgm:prSet presAssocID="{8946BCD7-8BD6-4AAA-B77F-CE5915B70F2D}" presName="level3hierChild" presStyleCnt="0"/>
      <dgm:spPr/>
      <dgm:t>
        <a:bodyPr/>
        <a:lstStyle/>
        <a:p>
          <a:endParaRPr lang="ru-RU"/>
        </a:p>
      </dgm:t>
    </dgm:pt>
  </dgm:ptLst>
  <dgm:cxnLst>
    <dgm:cxn modelId="{C71BCE5A-FFDC-4B25-935B-3BD8BD0B44A9}" type="presOf" srcId="{61F57C67-73AE-4FC9-A243-3D5F121303D5}" destId="{5D5F9D07-69EE-47BB-8988-6B3EA4A05963}" srcOrd="1" destOrd="0" presId="urn:microsoft.com/office/officeart/2005/8/layout/hierarchy2#1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12A93765-0C2B-483D-A4FC-48D446DFD9DE}" type="presOf" srcId="{8946BCD7-8BD6-4AAA-B77F-CE5915B70F2D}" destId="{2B754F8A-B7CF-48AC-A4E9-416F36613CE4}" srcOrd="0" destOrd="0" presId="urn:microsoft.com/office/officeart/2005/8/layout/hierarchy2#1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84E9D8BD-72E7-42FB-9A7D-61BA2CA6B8D7}" type="presOf" srcId="{90005E63-0D64-46AE-848E-97AB9E1667C2}" destId="{25E5AEEE-7E8A-4E05-8824-85D065329EAA}" srcOrd="0" destOrd="0" presId="urn:microsoft.com/office/officeart/2005/8/layout/hierarchy2#1"/>
    <dgm:cxn modelId="{CE97CC10-2256-4ECA-B28D-2C7413866ADF}" type="presOf" srcId="{082AFB0E-F1F1-4D1D-B565-8787D940D3B7}" destId="{A066A45F-1F67-4C97-AD8A-22F2F5448E7A}" srcOrd="1" destOrd="0" presId="urn:microsoft.com/office/officeart/2005/8/layout/hierarchy2#1"/>
    <dgm:cxn modelId="{B1E033E5-9174-4FD5-A9BD-5E79F4D140C0}" type="presOf" srcId="{61F57C67-73AE-4FC9-A243-3D5F121303D5}" destId="{8891F35F-2BA5-4BF2-9640-E99C8C970AC3}" srcOrd="0" destOrd="0" presId="urn:microsoft.com/office/officeart/2005/8/layout/hierarchy2#1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475406EF-EDBE-49AA-83C1-5542B7C83E8C}" type="presOf" srcId="{E1F25CB5-9355-4844-AF14-38B6246F05E1}" destId="{908029E4-880D-4F10-BCE2-219930A644EF}" srcOrd="0" destOrd="0" presId="urn:microsoft.com/office/officeart/2005/8/layout/hierarchy2#1"/>
    <dgm:cxn modelId="{F755F943-5FB9-48AB-9A8C-D2CB2256FEF6}" type="presOf" srcId="{082AFB0E-F1F1-4D1D-B565-8787D940D3B7}" destId="{0884195C-7C18-403E-8280-7A292D319737}" srcOrd="0" destOrd="0" presId="urn:microsoft.com/office/officeart/2005/8/layout/hierarchy2#1"/>
    <dgm:cxn modelId="{35C6FB5A-FD4C-4159-9AAD-190FE1D38BAE}" type="presOf" srcId="{8F55C34A-DBAF-446D-BE85-9DCB4D8B87AE}" destId="{8A13A7E1-6370-427C-9EAF-52DA402B7184}" srcOrd="0" destOrd="0" presId="urn:microsoft.com/office/officeart/2005/8/layout/hierarchy2#1"/>
    <dgm:cxn modelId="{DAFD4C58-AD43-493D-9B57-0ACC06D661E0}" type="presParOf" srcId="{25E5AEEE-7E8A-4E05-8824-85D065329EAA}" destId="{FEC4F867-2BF1-4396-8EB3-EF6CF12BF4B8}" srcOrd="0" destOrd="0" presId="urn:microsoft.com/office/officeart/2005/8/layout/hierarchy2#1"/>
    <dgm:cxn modelId="{6E34D9AD-9C64-4BEA-B87C-44CC7BE98F7C}" type="presParOf" srcId="{FEC4F867-2BF1-4396-8EB3-EF6CF12BF4B8}" destId="{908029E4-880D-4F10-BCE2-219930A644EF}" srcOrd="0" destOrd="0" presId="urn:microsoft.com/office/officeart/2005/8/layout/hierarchy2#1"/>
    <dgm:cxn modelId="{6F4FADD3-ECD8-4310-8D7C-6DC9AD9CE387}" type="presParOf" srcId="{FEC4F867-2BF1-4396-8EB3-EF6CF12BF4B8}" destId="{5B6D5CE7-C9DD-4D1E-BB04-422CDEC56B9E}" srcOrd="1" destOrd="0" presId="urn:microsoft.com/office/officeart/2005/8/layout/hierarchy2#1"/>
    <dgm:cxn modelId="{09E702C2-FA70-4A7F-8988-9C6DDE468D99}" type="presParOf" srcId="{5B6D5CE7-C9DD-4D1E-BB04-422CDEC56B9E}" destId="{0884195C-7C18-403E-8280-7A292D319737}" srcOrd="0" destOrd="0" presId="urn:microsoft.com/office/officeart/2005/8/layout/hierarchy2#1"/>
    <dgm:cxn modelId="{26ADB25B-7860-4F55-99DA-9D99E65437C3}" type="presParOf" srcId="{0884195C-7C18-403E-8280-7A292D319737}" destId="{A066A45F-1F67-4C97-AD8A-22F2F5448E7A}" srcOrd="0" destOrd="0" presId="urn:microsoft.com/office/officeart/2005/8/layout/hierarchy2#1"/>
    <dgm:cxn modelId="{EB77CCB4-7EE3-4541-AF8F-5637B0268667}" type="presParOf" srcId="{5B6D5CE7-C9DD-4D1E-BB04-422CDEC56B9E}" destId="{7704E23D-E155-44C3-A28A-E878096F097E}" srcOrd="1" destOrd="0" presId="urn:microsoft.com/office/officeart/2005/8/layout/hierarchy2#1"/>
    <dgm:cxn modelId="{06CFF339-12EB-4125-828E-FD9573E6865D}" type="presParOf" srcId="{7704E23D-E155-44C3-A28A-E878096F097E}" destId="{8A13A7E1-6370-427C-9EAF-52DA402B7184}" srcOrd="0" destOrd="0" presId="urn:microsoft.com/office/officeart/2005/8/layout/hierarchy2#1"/>
    <dgm:cxn modelId="{944CD83E-8CFB-4625-A350-F70E9280A7DD}" type="presParOf" srcId="{7704E23D-E155-44C3-A28A-E878096F097E}" destId="{42CF3BB5-3F52-4818-94E3-845C33D734CD}" srcOrd="1" destOrd="0" presId="urn:microsoft.com/office/officeart/2005/8/layout/hierarchy2#1"/>
    <dgm:cxn modelId="{3911D848-B502-4606-B3E4-CC775C105582}" type="presParOf" srcId="{5B6D5CE7-C9DD-4D1E-BB04-422CDEC56B9E}" destId="{8891F35F-2BA5-4BF2-9640-E99C8C970AC3}" srcOrd="2" destOrd="0" presId="urn:microsoft.com/office/officeart/2005/8/layout/hierarchy2#1"/>
    <dgm:cxn modelId="{C8980F5B-E5CD-4CE8-9F38-4D4FE080675E}" type="presParOf" srcId="{8891F35F-2BA5-4BF2-9640-E99C8C970AC3}" destId="{5D5F9D07-69EE-47BB-8988-6B3EA4A05963}" srcOrd="0" destOrd="0" presId="urn:microsoft.com/office/officeart/2005/8/layout/hierarchy2#1"/>
    <dgm:cxn modelId="{665076D4-7E82-4490-A3DC-C47C2CC9872F}" type="presParOf" srcId="{5B6D5CE7-C9DD-4D1E-BB04-422CDEC56B9E}" destId="{33BBFEAB-A97D-4452-86C5-14817C83FEE4}" srcOrd="3" destOrd="0" presId="urn:microsoft.com/office/officeart/2005/8/layout/hierarchy2#1"/>
    <dgm:cxn modelId="{2CC526D6-5475-4BF2-86D5-56E2A8E445F1}" type="presParOf" srcId="{33BBFEAB-A97D-4452-86C5-14817C83FEE4}" destId="{2B754F8A-B7CF-48AC-A4E9-416F36613CE4}" srcOrd="0" destOrd="0" presId="urn:microsoft.com/office/officeart/2005/8/layout/hierarchy2#1"/>
    <dgm:cxn modelId="{52A43280-731B-46E1-A63D-C8877A25B948}" type="presParOf" srcId="{33BBFEAB-A97D-4452-86C5-14817C83FEE4}" destId="{2B17F489-E8AE-4876-B792-39D5E8886B7E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29E4-880D-4F10-BCE2-219930A644EF}">
      <dsp:nvSpPr>
        <dsp:cNvPr id="0" name=""/>
        <dsp:cNvSpPr/>
      </dsp:nvSpPr>
      <dsp:spPr>
        <a:xfrm>
          <a:off x="3523" y="2399321"/>
          <a:ext cx="5622628" cy="5627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A15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0074"/>
            </a:gs>
            <a:gs pos="100000">
              <a:srgbClr val="EA15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Обязательные экзамены</a:t>
          </a:r>
          <a:endParaRPr lang="ru-RU" sz="3400" b="1" kern="1200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20004" y="2415802"/>
        <a:ext cx="5589666" cy="529746"/>
      </dsp:txXfrm>
    </dsp:sp>
    <dsp:sp modelId="{0884195C-7C18-403E-8280-7A292D319737}">
      <dsp:nvSpPr>
        <dsp:cNvPr id="0" name=""/>
        <dsp:cNvSpPr/>
      </dsp:nvSpPr>
      <dsp:spPr>
        <a:xfrm rot="21287602">
          <a:off x="5623118" y="2584038"/>
          <a:ext cx="1470242" cy="59853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69745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6318299" y="2580696"/>
        <a:ext cx="0" cy="0"/>
      </dsp:txXfrm>
    </dsp:sp>
    <dsp:sp modelId="{8A13A7E1-6370-427C-9EAF-52DA402B7184}">
      <dsp:nvSpPr>
        <dsp:cNvPr id="0" name=""/>
        <dsp:cNvSpPr/>
      </dsp:nvSpPr>
      <dsp:spPr>
        <a:xfrm>
          <a:off x="7090328" y="1747145"/>
          <a:ext cx="4392100" cy="160021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Русский язык</a:t>
          </a:r>
          <a:endParaRPr lang="ru-RU" sz="34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137197" y="1794014"/>
        <a:ext cx="4298362" cy="1506480"/>
      </dsp:txXfrm>
    </dsp:sp>
    <dsp:sp modelId="{8891F35F-2BA5-4BF2-9640-E99C8C970AC3}">
      <dsp:nvSpPr>
        <dsp:cNvPr id="0" name=""/>
        <dsp:cNvSpPr/>
      </dsp:nvSpPr>
      <dsp:spPr>
        <a:xfrm rot="2691769">
          <a:off x="5332917" y="3361083"/>
          <a:ext cx="2013955" cy="59853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23540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6339724" y="3319806"/>
        <a:ext cx="0" cy="0"/>
      </dsp:txXfrm>
    </dsp:sp>
    <dsp:sp modelId="{2B754F8A-B7CF-48AC-A4E9-416F36613CE4}">
      <dsp:nvSpPr>
        <dsp:cNvPr id="0" name=""/>
        <dsp:cNvSpPr/>
      </dsp:nvSpPr>
      <dsp:spPr>
        <a:xfrm>
          <a:off x="7053638" y="3380326"/>
          <a:ext cx="4436455" cy="14420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Математика </a:t>
          </a:r>
          <a:endParaRPr lang="ru-RU" sz="3400" b="1" kern="1200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7095874" y="3422562"/>
        <a:ext cx="4351983" cy="1357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CF84B-C11E-416F-9334-C2CB7CABA741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C26FD-D028-4213-8A3D-7EE591F75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89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C26FD-D028-4213-8A3D-7EE591F758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48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C26FD-D028-4213-8A3D-7EE591F7588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9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BFC2CE4-F110-41E9-9391-2451A68512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_________Microsoft_Word1.doc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package" Target="../embeddings/_________Microsoft_Word2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package" Target="../embeddings/_________Microsoft_Word3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301723"/>
            <a:ext cx="9144000" cy="4301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75644"/>
            <a:ext cx="10972800" cy="485052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2726" y="6305483"/>
            <a:ext cx="11852217" cy="4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49234" y="1020649"/>
            <a:ext cx="102935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7848" y="581523"/>
            <a:ext cx="12004152" cy="584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endParaRPr lang="en-US" b="1" spc="-165" dirty="0" smtClean="0">
              <a:solidFill>
                <a:srgbClr val="0033CC"/>
              </a:solidFill>
              <a:latin typeface="Georgia"/>
              <a:cs typeface="Georgia"/>
            </a:endParaRPr>
          </a:p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endParaRPr lang="en-US" b="1" spc="-165" dirty="0">
              <a:solidFill>
                <a:srgbClr val="0033CC"/>
              </a:solidFill>
              <a:latin typeface="Georgia"/>
              <a:cs typeface="Georgia"/>
            </a:endParaRPr>
          </a:p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lang="ru-RU" sz="4400" b="1" spc="-165" dirty="0" smtClean="0">
                <a:solidFill>
                  <a:srgbClr val="0033CC"/>
                </a:solidFill>
                <a:latin typeface="Georgia"/>
                <a:cs typeface="Georgia"/>
              </a:rPr>
              <a:t>РОДИТЕЛЬСКОЕ  </a:t>
            </a:r>
            <a:r>
              <a:rPr lang="ru-RU" sz="4400" b="1" spc="-195" dirty="0" smtClean="0">
                <a:solidFill>
                  <a:srgbClr val="0033CC"/>
                </a:solidFill>
                <a:latin typeface="Georgia"/>
                <a:cs typeface="Georgia"/>
              </a:rPr>
              <a:t>СОБРАНИЕ</a:t>
            </a:r>
            <a:endParaRPr lang="ru-RU" sz="4400" b="1" dirty="0"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r>
              <a:rPr lang="ru-RU" sz="4400" dirty="0" smtClean="0">
                <a:solidFill>
                  <a:srgbClr val="C00000"/>
                </a:solidFill>
              </a:rPr>
              <a:t>«О </a:t>
            </a:r>
            <a:r>
              <a:rPr lang="ru-RU" sz="4400" dirty="0">
                <a:solidFill>
                  <a:srgbClr val="C00000"/>
                </a:solidFill>
              </a:rPr>
              <a:t>проведении государственной итоговой аттестации по образовательным программам основного общего образования в 2021 </a:t>
            </a:r>
            <a:r>
              <a:rPr lang="ru-RU" sz="4400" dirty="0" smtClean="0">
                <a:solidFill>
                  <a:srgbClr val="C00000"/>
                </a:solidFill>
              </a:rPr>
              <a:t>году</a:t>
            </a:r>
            <a:r>
              <a:rPr lang="ru-RU" sz="4400" b="1" spc="-225" dirty="0" smtClean="0">
                <a:solidFill>
                  <a:srgbClr val="C00000"/>
                </a:solidFill>
                <a:latin typeface="Georgia"/>
              </a:rPr>
              <a:t>»</a:t>
            </a:r>
            <a:endParaRPr lang="en-US" sz="4400" b="1" spc="-225" dirty="0" smtClean="0">
              <a:solidFill>
                <a:srgbClr val="C00000"/>
              </a:solidFill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endParaRPr lang="ru-RU" sz="4400" b="1" spc="-225" dirty="0" smtClean="0">
              <a:solidFill>
                <a:srgbClr val="0033CC"/>
              </a:solidFill>
              <a:latin typeface="Georgia"/>
              <a:cs typeface="Georgia"/>
            </a:endParaRPr>
          </a:p>
          <a:p>
            <a:pPr marR="461645" algn="r">
              <a:lnSpc>
                <a:spcPct val="100000"/>
              </a:lnSpc>
              <a:spcBef>
                <a:spcPts val="1445"/>
              </a:spcBef>
            </a:pPr>
            <a:endParaRPr lang="ru-RU" sz="4400" b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461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627" y="312344"/>
            <a:ext cx="11151187" cy="17759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b="1" dirty="0">
                <a:solidFill>
                  <a:schemeClr val="accent2"/>
                </a:solidFill>
              </a:rPr>
              <a:t/>
            </a:r>
            <a:br>
              <a:rPr lang="ru-RU" sz="3600" b="1" dirty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b="1" dirty="0">
                <a:solidFill>
                  <a:schemeClr val="accent2"/>
                </a:solidFill>
              </a:rPr>
              <a:t/>
            </a:r>
            <a:br>
              <a:rPr lang="ru-RU" sz="3600" b="1" dirty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</a:t>
            </a:r>
            <a:r>
              <a:rPr lang="ru-RU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обучения можно пользоваться при проведении ОГЭ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767" y="1455344"/>
            <a:ext cx="11101633" cy="46720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4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Математика – </a:t>
            </a:r>
            <a:r>
              <a:rPr lang="ru-RU" alt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линейка,</a:t>
            </a:r>
            <a:r>
              <a:rPr lang="ru-RU" altLang="ru-RU" sz="4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4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справочные </a:t>
            </a:r>
            <a:r>
              <a:rPr lang="ru-RU" altLang="ru-RU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материалы выдаются вместе с экзаменационными материалами.  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Русский </a:t>
            </a:r>
            <a:r>
              <a:rPr lang="ru-RU" altLang="ru-RU" sz="4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язык - </a:t>
            </a:r>
            <a:r>
              <a:rPr lang="ru-RU" altLang="ru-RU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орфографический словарь выдается организаторами.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10332311" y="481516"/>
            <a:ext cx="2048226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9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454" y="1483625"/>
            <a:ext cx="10972800" cy="37953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Обучающиеся</a:t>
            </a:r>
            <a:r>
              <a:rPr lang="ru-RU" sz="4000" b="1" dirty="0"/>
              <a:t>, </a:t>
            </a:r>
            <a:r>
              <a:rPr lang="ru-RU" sz="4000" b="1" dirty="0">
                <a:solidFill>
                  <a:srgbClr val="C00000"/>
                </a:solidFill>
              </a:rPr>
              <a:t>удаленные с экзамена за нарушение установленного порядка проведения ГИА, повторно </a:t>
            </a:r>
            <a:r>
              <a:rPr lang="ru-RU" sz="4000" b="1" dirty="0"/>
              <a:t>к сдаче экзаменов в текущем году по соответствующим предметам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не допускаются</a:t>
            </a:r>
            <a:endParaRPr lang="ru-RU" sz="4000" dirty="0"/>
          </a:p>
        </p:txBody>
      </p:sp>
      <p:pic>
        <p:nvPicPr>
          <p:cNvPr id="5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9974091" y="132611"/>
            <a:ext cx="2048226" cy="804657"/>
          </a:xfrm>
          <a:prstGeom prst="rect">
            <a:avLst/>
          </a:prstGeom>
        </p:spPr>
      </p:pic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9974091" y="113757"/>
            <a:ext cx="2048226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976" y="212939"/>
            <a:ext cx="8138160" cy="73866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77953" y="1369569"/>
            <a:ext cx="11747127" cy="535174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 (в день проведения экзамена, не покидая ППЭ). Рассмотрение -  в течение двух рабочих дней;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двух рабочих дней со дня получения результатов).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принимает решение: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удовлетворении апелляции.</a:t>
            </a:r>
          </a:p>
        </p:txBody>
      </p:sp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9974091" y="132611"/>
            <a:ext cx="2048226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68812"/>
            <a:ext cx="10972800" cy="9284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резервные сроки основного периода к сдаче ГИА по соответствующему предмету по решению ГЭК допускаются: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5754"/>
            <a:ext cx="10972800" cy="512884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принявшие участие в ГИА в основной период, но получившие на ГИА неудовлетворительный результат по одному и з обязательных учебных предметов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не явившиеся на экзамен (экзамены) в основной период по уважительным причинам, подтвержденным документально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принявшие участие в ГИА по соответствующему предмету в основной период, но не завершившие выполнение экзаменационной работы по уважительным причинам (болезнь или иные обстоятельства), подтвержденные документально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принявшие участие в ГИА по соответствующему предмету в основной период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апелляции которых о нарушении Порядка конфликтной комиссией были удовлетворены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принявшие участие в ГИА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предмету в основной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период, чьи результаты были аннулированы по решению председателя ГЭК в случае выявления фактов нарушения Порядка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3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081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периода к сдаче ГИА по соответствующему предмету по решению ГЭК допускаются: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34905"/>
            <a:ext cx="10972800" cy="488969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экзамен (экзамены)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и (или) резервные сроки основного периода по уважительным причинам, подтвержденным документально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принявшие участие в ГИА в резервные сроки основного периода, но получившие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  неудовлетворительный результат по одному из обязательных учебных предметов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принявшие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ГИА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резервный период и допущенные по решению председателя ГЭК к сдаче экзамена по соответствующему предмету по причинам, указанным  в абзацах 5-7 п.7 Особенностей.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917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323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</a:t>
            </a: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КР-9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77108"/>
            <a:ext cx="10972800" cy="4847492"/>
          </a:xfrm>
        </p:spPr>
        <p:txBody>
          <a:bodyPr/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Федеральной службы по надзору в сфере образования и науки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25.03.2021 № 04-17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Пензенской области от 16.04.2021 №206/01-07» О проведении контрольных работ по образовательным программам основного общего образования для обучающихся 9-х классов общеобразовательных организаций Пензенской области в 2021 году».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проведения контрольных работ для обучающихся 9-х классов.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от 02.04.2021 №631/01-06 «Информация о проведении контрольных работ для обучающихся 9-х классов».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15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464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КР-9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696670"/>
              </p:ext>
            </p:extLst>
          </p:nvPr>
        </p:nvGraphicFramePr>
        <p:xfrm>
          <a:off x="795338" y="1673225"/>
          <a:ext cx="10416613" cy="424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4" imgW="6488823" imgH="1243260" progId="Word.Document.12">
                  <p:embed/>
                </p:oleObj>
              </mc:Choice>
              <mc:Fallback>
                <p:oleObj name="Документ" r:id="rId4" imgW="6488823" imgH="12432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5338" y="1673225"/>
                        <a:ext cx="10416613" cy="4249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36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сроки проведения контрольных работ по соответствующим учебным предметам не предусмотрены.</a:t>
            </a:r>
          </a:p>
          <a:p>
            <a:r>
              <a:rPr lang="ru-RU"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</a:t>
            </a:r>
            <a:r>
              <a:rPr lang="ru-RU" sz="28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8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</a:t>
            </a:r>
            <a:r>
              <a:rPr lang="ru-RU" sz="28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r>
              <a:rPr lang="ru-RU" sz="2800" b="1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</a:p>
          <a:p>
            <a:r>
              <a:rPr lang="ru-RU" sz="28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 контрольную работу выставляется в журнал</a:t>
            </a:r>
          </a:p>
          <a:p>
            <a:r>
              <a:rPr lang="ru-RU" sz="2800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контрольных работ по нескольким учебным предметам не предусматривается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1038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2665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206790"/>
              </p:ext>
            </p:extLst>
          </p:nvPr>
        </p:nvGraphicFramePr>
        <p:xfrm>
          <a:off x="365759" y="1195754"/>
          <a:ext cx="11493305" cy="5500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окумент" r:id="rId4" imgW="6469028" imgH="1778712" progId="Word.Document.12">
                  <p:embed/>
                </p:oleObj>
              </mc:Choice>
              <mc:Fallback>
                <p:oleObj name="Документ" r:id="rId4" imgW="6469028" imgH="17787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59" y="1195754"/>
                        <a:ext cx="11493305" cy="5500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93896"/>
            <a:ext cx="10972800" cy="64711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Перечень средств обучения и воспитания, разрешенных при проведении контрольных работ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947582"/>
              </p:ext>
            </p:extLst>
          </p:nvPr>
        </p:nvGraphicFramePr>
        <p:xfrm>
          <a:off x="815926" y="1041011"/>
          <a:ext cx="10494499" cy="564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Документ" r:id="rId4" imgW="6963545" imgH="5869426" progId="Word.Document.12">
                  <p:embed/>
                </p:oleObj>
              </mc:Choice>
              <mc:Fallback>
                <p:oleObj name="Документ" r:id="rId4" imgW="6963545" imgH="58694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926" y="1041011"/>
                        <a:ext cx="10494499" cy="5641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48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821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51" y="886265"/>
            <a:ext cx="11844997" cy="5809957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Федерации, Федеральной службы по надзору в сфере образования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от 07.11.2018 г. № 189/1513 «об утверждении Порядка проведения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по образовательным программам основного общего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Федерации, Федеральной службы по надзору в сфере образования и науки №104/306 от 16.03.2021 г. «Об особенностях проведения государственной итоговой аттестации по образовательным программам основного общего образования в 2021 году»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Федерации, Федеральной службы по надзору в сфере образования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от 12 .04.2021 г. № 162/471 «Об утверждении единого расписания и продолжительности проведения основного государственного экзамена по каждому учебному предмету, требования к использованию средств обучения и воспитания при его проведении в 2021 году»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07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37" y="435833"/>
            <a:ext cx="8912757" cy="5570473"/>
          </a:xfrm>
        </p:spPr>
      </p:pic>
      <p:sp>
        <p:nvSpPr>
          <p:cNvPr id="6" name="Заголовок 1"/>
          <p:cNvSpPr txBox="1"/>
          <p:nvPr/>
        </p:nvSpPr>
        <p:spPr>
          <a:xfrm>
            <a:off x="1739516" y="5586105"/>
            <a:ext cx="8712968" cy="1080120"/>
          </a:xfrm>
          <a:prstGeom prst="ellipseRibbon">
            <a:avLst/>
          </a:prstGeom>
          <a:solidFill>
            <a:srgbClr val="00206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srgbClr val="1AB39F">
                      <a:satMod val="175000"/>
                      <a:alpha val="40000"/>
                    </a:srgbClr>
                  </a:glow>
                </a:effectLst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Удачи на экзаменах!</a:t>
            </a:r>
          </a:p>
        </p:txBody>
      </p:sp>
    </p:spTree>
    <p:extLst>
      <p:ext uri="{BB962C8B-B14F-4D97-AF65-F5344CB8AC3E}">
        <p14:creationId xmlns:p14="http://schemas.microsoft.com/office/powerpoint/2010/main" val="295245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655431" cy="107465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ГИА-9 в 2021 году</a:t>
            </a:r>
            <a:endParaRPr lang="ru-RU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" name="Пятиугольник 55"/>
          <p:cNvSpPr/>
          <p:nvPr/>
        </p:nvSpPr>
        <p:spPr>
          <a:xfrm flipH="1">
            <a:off x="1733895" y="1919372"/>
            <a:ext cx="7503735" cy="18099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Государственная итоговая аттестация (ГИА-9):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авершает освоение основных образовательных программ;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я</a:t>
            </a:r>
            <a:r>
              <a:rPr lang="ru-RU" dirty="0" smtClean="0"/>
              <a:t>вляется обязательной для всех выпускников 9-ых классов;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лияет на получение аттестата об основном общем образовании.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1818734" y="4213303"/>
            <a:ext cx="7418896" cy="193756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 ГИА-9 допускаются обучающиеся: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е имеющие академической задолженности;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меющие годовые отметки по всем учебным предметам за 9 класс не ниже удовлетворительных;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меющие результат «зачёт» за итоговое собеседование по русскому языку. </a:t>
            </a:r>
          </a:p>
          <a:p>
            <a:endParaRPr lang="ru-RU" dirty="0"/>
          </a:p>
        </p:txBody>
      </p:sp>
      <p:pic>
        <p:nvPicPr>
          <p:cNvPr id="60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10143829" y="134999"/>
            <a:ext cx="2048171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3122"/>
            <a:ext cx="10972800" cy="101809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периоды ГИА-9</a:t>
            </a:r>
            <a:endParaRPr lang="ru-RU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10143829" y="134999"/>
            <a:ext cx="2048171" cy="80465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97338" y="1214063"/>
            <a:ext cx="5632121" cy="38892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Основной государственный экзамен (ОГЭ):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ля обучающихся образовательных организаций;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 использованием контрольно-измерительных материалов (КИМ);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ормат экзамена приближен к формату ЕГЭ.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7677" y="1214063"/>
            <a:ext cx="5495827" cy="38892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Государственный выпускной экзамен (ГВЭ):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ля обучающихся с ограниченными возможностями здоровья, обучающихся детей инвалидов и инвалидов;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 использованием текстов, тем, заданий, билетов;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письменной или устной форме.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" name="Picture 776"/>
          <p:cNvPicPr/>
          <p:nvPr/>
        </p:nvPicPr>
        <p:blipFill>
          <a:blip r:embed="rId3"/>
          <a:stretch>
            <a:fillRect/>
          </a:stretch>
        </p:blipFill>
        <p:spPr>
          <a:xfrm>
            <a:off x="5267088" y="1504356"/>
            <a:ext cx="662371" cy="780864"/>
          </a:xfrm>
          <a:prstGeom prst="rect">
            <a:avLst/>
          </a:prstGeom>
        </p:spPr>
      </p:pic>
      <p:pic>
        <p:nvPicPr>
          <p:cNvPr id="19" name="Picture 778"/>
          <p:cNvPicPr/>
          <p:nvPr/>
        </p:nvPicPr>
        <p:blipFill>
          <a:blip r:embed="rId4"/>
          <a:stretch>
            <a:fillRect/>
          </a:stretch>
        </p:blipFill>
        <p:spPr>
          <a:xfrm rot="10800001" flipV="1">
            <a:off x="11209793" y="1278233"/>
            <a:ext cx="487539" cy="6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57" y="1013254"/>
            <a:ext cx="11447379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/>
              <a:t>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выпускники 9-х классов будут сдавать только 2 обязательных экзамена — русский и математику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977167"/>
              </p:ext>
            </p:extLst>
          </p:nvPr>
        </p:nvGraphicFramePr>
        <p:xfrm>
          <a:off x="357159" y="1139483"/>
          <a:ext cx="11492334" cy="536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1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30878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экзаменов в 2021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465941"/>
              </p:ext>
            </p:extLst>
          </p:nvPr>
        </p:nvGraphicFramePr>
        <p:xfrm>
          <a:off x="609597" y="1012880"/>
          <a:ext cx="10972802" cy="5669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897"/>
                <a:gridCol w="4292815"/>
                <a:gridCol w="4295090"/>
              </a:tblGrid>
              <a:tr h="374229">
                <a:tc>
                  <a:txBody>
                    <a:bodyPr/>
                    <a:lstStyle/>
                    <a:p>
                      <a:pPr marL="3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ОГЭ 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ГВЭ-9 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4021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 gridSpan="2">
                  <a:txBody>
                    <a:bodyPr/>
                    <a:lstStyle/>
                    <a:p>
                      <a:pPr marL="10598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математика 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402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 gridSpan="2">
                  <a:txBody>
                    <a:bodyPr/>
                    <a:lstStyle/>
                    <a:p>
                      <a:pPr marL="79756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73025" marT="330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7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3234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и продолжительность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13295" y="2011680"/>
            <a:ext cx="10972800" cy="4086205"/>
          </a:xfrm>
        </p:spPr>
        <p:txBody>
          <a:bodyPr>
            <a:normAutofit/>
          </a:bodyPr>
          <a:lstStyle/>
          <a:p>
            <a:pPr algn="just"/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всех экзаменов в 10.00 по местному времени</a:t>
            </a:r>
          </a:p>
          <a:p>
            <a:r>
              <a:rPr lang="ru-RU" sz="5400" b="1" dirty="0" smtClean="0">
                <a:solidFill>
                  <a:schemeClr val="accent2"/>
                </a:solidFill>
              </a:rPr>
              <a:t>математика</a:t>
            </a:r>
            <a:r>
              <a:rPr lang="ru-RU" sz="5400" b="1" dirty="0">
                <a:solidFill>
                  <a:schemeClr val="accent2"/>
                </a:solidFill>
              </a:rPr>
              <a:t>, русский </a:t>
            </a:r>
            <a:r>
              <a:rPr lang="ru-RU" sz="5400" b="1" dirty="0" smtClean="0">
                <a:solidFill>
                  <a:schemeClr val="accent2"/>
                </a:solidFill>
              </a:rPr>
              <a:t>язык</a:t>
            </a:r>
            <a:endParaRPr lang="ru-RU" sz="5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accent2"/>
                </a:solidFill>
              </a:rPr>
              <a:t> </a:t>
            </a:r>
            <a:r>
              <a:rPr lang="ru-RU" sz="5400" b="1" dirty="0"/>
              <a:t>- 3 часа 55 </a:t>
            </a:r>
            <a:r>
              <a:rPr lang="ru-RU" sz="5400" b="1" dirty="0" smtClean="0"/>
              <a:t>минут (235 минут);</a:t>
            </a:r>
          </a:p>
          <a:p>
            <a:pPr marL="0" indent="0">
              <a:buNone/>
            </a:pPr>
            <a:endParaRPr lang="ru-RU" sz="5400" b="1" dirty="0"/>
          </a:p>
        </p:txBody>
      </p:sp>
      <p:pic>
        <p:nvPicPr>
          <p:cNvPr id="5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10143774" y="188184"/>
            <a:ext cx="2048226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1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764" y="325430"/>
            <a:ext cx="10972800" cy="6680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на экзамене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222437" y="1489812"/>
            <a:ext cx="11747127" cy="5108951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Экзаменационная </a:t>
            </a:r>
            <a:r>
              <a:rPr lang="ru-RU" sz="2800" b="1" dirty="0"/>
              <a:t>работа выполняется </a:t>
            </a:r>
            <a:r>
              <a:rPr lang="ru-RU" sz="2800" b="1" u="sng" dirty="0"/>
              <a:t>самостоятельно.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/>
              <a:t> </a:t>
            </a:r>
            <a:r>
              <a:rPr lang="ru-RU" sz="2800" b="1" u="sng" dirty="0"/>
              <a:t>На рабочем столе </a:t>
            </a:r>
            <a:r>
              <a:rPr lang="ru-RU" sz="2800" b="1" dirty="0"/>
              <a:t>может находиться: ручка (</a:t>
            </a:r>
            <a:r>
              <a:rPr lang="ru-RU" sz="2800" b="1" dirty="0" smtClean="0"/>
              <a:t>2 шт.), </a:t>
            </a:r>
            <a:r>
              <a:rPr lang="ru-RU" sz="2800" b="1" dirty="0"/>
              <a:t>документ, удостоверяющий личность, разрешенные средства.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/>
              <a:t> </a:t>
            </a:r>
            <a:r>
              <a:rPr lang="ru-RU" sz="2800" b="1" u="sng" dirty="0"/>
              <a:t>Нельзя:</a:t>
            </a:r>
          </a:p>
          <a:p>
            <a:pPr>
              <a:buFontTx/>
              <a:buChar char="-"/>
            </a:pPr>
            <a:r>
              <a:rPr lang="ru-RU" sz="2800" b="1" dirty="0"/>
              <a:t> общаться друг с другом, </a:t>
            </a:r>
          </a:p>
          <a:p>
            <a:pPr>
              <a:buFontTx/>
              <a:buChar char="-"/>
            </a:pPr>
            <a:r>
              <a:rPr lang="ru-RU" sz="2800" b="1" dirty="0"/>
              <a:t> перемещаться по аудитории,</a:t>
            </a:r>
          </a:p>
          <a:p>
            <a:pPr>
              <a:buFontTx/>
              <a:buChar char="-"/>
            </a:pPr>
            <a:r>
              <a:rPr lang="ru-RU" sz="2800" b="1" dirty="0"/>
              <a:t> </a:t>
            </a:r>
            <a:r>
              <a:rPr lang="ru-RU" sz="2800" b="1" u="sng" dirty="0"/>
              <a:t>иметь при себе средства связи</a:t>
            </a:r>
            <a:r>
              <a:rPr lang="ru-RU" sz="2800" b="1" u="sng" dirty="0" smtClean="0"/>
              <a:t>.</a:t>
            </a:r>
            <a:endParaRPr lang="ru-RU" sz="2800" b="1" u="sng" dirty="0"/>
          </a:p>
          <a:p>
            <a:pPr marL="0" indent="0" algn="ctr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При нарушении правил составляется акт  и обучающийся удаляется. 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Акты </a:t>
            </a:r>
            <a:r>
              <a:rPr lang="ru-RU" sz="2800" b="1" dirty="0"/>
              <a:t>об удалении направляются в </a:t>
            </a:r>
            <a:r>
              <a:rPr lang="ru-RU" sz="2800" b="1" dirty="0" smtClean="0"/>
              <a:t>ГЭК</a:t>
            </a:r>
            <a:endParaRPr lang="ru-RU" sz="2800" b="1" dirty="0"/>
          </a:p>
        </p:txBody>
      </p:sp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10030653" y="188815"/>
            <a:ext cx="2048226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03695"/>
            <a:ext cx="10972800" cy="87669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экзамена участником запрещено: </a:t>
            </a:r>
            <a:endParaRPr lang="ru-RU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662" y="980388"/>
            <a:ext cx="4828450" cy="11705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7976" y="980388"/>
            <a:ext cx="2639797" cy="15790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H="1">
            <a:off x="9879291" y="1159498"/>
            <a:ext cx="199848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п. 55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121246" y="1466044"/>
            <a:ext cx="1608842" cy="118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Порядка проведения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ГИА-9</a:t>
            </a: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1220"/>
          <p:cNvPicPr/>
          <p:nvPr/>
        </p:nvPicPr>
        <p:blipFill>
          <a:blip r:embed="rId4"/>
          <a:stretch>
            <a:fillRect/>
          </a:stretch>
        </p:blipFill>
        <p:spPr>
          <a:xfrm>
            <a:off x="148795" y="2429416"/>
            <a:ext cx="1725141" cy="1431009"/>
          </a:xfrm>
          <a:prstGeom prst="rect">
            <a:avLst/>
          </a:prstGeom>
        </p:spPr>
      </p:pic>
      <p:pic>
        <p:nvPicPr>
          <p:cNvPr id="11" name="Picture 1202"/>
          <p:cNvPicPr/>
          <p:nvPr/>
        </p:nvPicPr>
        <p:blipFill>
          <a:blip r:embed="rId5"/>
          <a:stretch>
            <a:fillRect/>
          </a:stretch>
        </p:blipFill>
        <p:spPr>
          <a:xfrm>
            <a:off x="6021226" y="2487251"/>
            <a:ext cx="1441681" cy="13014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6096" y="2429416"/>
            <a:ext cx="1511939" cy="144487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083324" y="2415548"/>
            <a:ext cx="358218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справочных материалов,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письменных заметок и иных средств хранения и передачи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18622" y="2648932"/>
            <a:ext cx="2645131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аличие средств связи, фото-, аудио-, и видеоаппаратуры  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223"/>
          <p:cNvSpPr/>
          <p:nvPr/>
        </p:nvSpPr>
        <p:spPr>
          <a:xfrm>
            <a:off x="273377" y="5189388"/>
            <a:ext cx="1734532" cy="105115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с экзамена </a:t>
            </a:r>
            <a:endParaRPr lang="ru-RU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Shape 1225"/>
          <p:cNvSpPr/>
          <p:nvPr/>
        </p:nvSpPr>
        <p:spPr>
          <a:xfrm>
            <a:off x="1804220" y="5189388"/>
            <a:ext cx="1382040" cy="1065229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82566" y="5109328"/>
            <a:ext cx="3893269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Аннулирование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экзамена с возможностью пересдачи  в дополнительный период в сентябре</a:t>
            </a: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Shape 1229"/>
          <p:cNvSpPr/>
          <p:nvPr/>
        </p:nvSpPr>
        <p:spPr>
          <a:xfrm>
            <a:off x="6804353" y="5109328"/>
            <a:ext cx="1246139" cy="1076678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050492" y="5109328"/>
            <a:ext cx="4141509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протокола об административной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 (если участнику ГИА на момент  проведения экзамена исполнилось 16 лет)</a:t>
            </a: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2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5849</TotalTime>
  <Words>1060</Words>
  <Application>Microsoft Office PowerPoint</Application>
  <PresentationFormat>Широкоэкранный</PresentationFormat>
  <Paragraphs>145</Paragraphs>
  <Slides>20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</vt:lpstr>
      <vt:lpstr>Constantia</vt:lpstr>
      <vt:lpstr>Corbel</vt:lpstr>
      <vt:lpstr>Courier New</vt:lpstr>
      <vt:lpstr>Georgia</vt:lpstr>
      <vt:lpstr>Times New Roman</vt:lpstr>
      <vt:lpstr>Wingdings</vt:lpstr>
      <vt:lpstr>Wingdings 2</vt:lpstr>
      <vt:lpstr>Поток</vt:lpstr>
      <vt:lpstr>Документ</vt:lpstr>
      <vt:lpstr>  </vt:lpstr>
      <vt:lpstr>Нормативные документы</vt:lpstr>
      <vt:lpstr>Допуск к ГИА-9 в 2021 году</vt:lpstr>
      <vt:lpstr>Формы и периоды ГИА-9</vt:lpstr>
      <vt:lpstr>       В 2021 году выпускники 9-х классов будут сдавать только 2 обязательных экзамена — русский и математику. </vt:lpstr>
      <vt:lpstr>Расписание экзаменов в 2021 году</vt:lpstr>
      <vt:lpstr>Время проведения и продолжительность ОГЭ</vt:lpstr>
      <vt:lpstr>Правила поведения на экзамене</vt:lpstr>
      <vt:lpstr>Во время экзамена участником запрещено: </vt:lpstr>
      <vt:lpstr>     Какими средствами обучения можно пользоваться при проведении ОГЭ </vt:lpstr>
      <vt:lpstr>Презентация PowerPoint</vt:lpstr>
      <vt:lpstr>Апелляции</vt:lpstr>
      <vt:lpstr>В резервные сроки основного периода к сдаче ГИА по соответствующему предмету по решению ГЭК допускаются:</vt:lpstr>
      <vt:lpstr>В дополнительные сроки основного периода к сдаче ГИА по соответствующему предмету по решению ГЭК допускаются:</vt:lpstr>
      <vt:lpstr>Нормативные документы по КР-9</vt:lpstr>
      <vt:lpstr>Расписание КР-9</vt:lpstr>
      <vt:lpstr>Презентация PowerPoint</vt:lpstr>
      <vt:lpstr>Презентация PowerPoint</vt:lpstr>
      <vt:lpstr>Перечень средств обучения и воспитания, разрешенных при проведении контрольных работ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user1</cp:lastModifiedBy>
  <cp:revision>420</cp:revision>
  <cp:lastPrinted>2016-01-13T14:07:51Z</cp:lastPrinted>
  <dcterms:created xsi:type="dcterms:W3CDTF">2014-12-14T12:59:50Z</dcterms:created>
  <dcterms:modified xsi:type="dcterms:W3CDTF">2021-05-13T06:37:33Z</dcterms:modified>
</cp:coreProperties>
</file>